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8" r:id="rId11"/>
    <p:sldId id="266" r:id="rId12"/>
    <p:sldId id="265" r:id="rId13"/>
    <p:sldId id="269" r:id="rId14"/>
    <p:sldId id="258" r:id="rId1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4C"/>
    <a:srgbClr val="F07D03"/>
    <a:srgbClr val="A0C2D5"/>
    <a:srgbClr val="9FC2D5"/>
    <a:srgbClr val="007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-3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E32E9-3CD9-44D0-A5A2-CF974279088D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C126C-515B-453E-950D-FAB4141BD2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41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62B9-22F4-49D1-913B-719FAA704AA9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A2B62-B79E-4AEF-9834-E5C74BA56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42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A37-9B0F-402B-AB61-52FBCBC77697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1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1CB6-AD86-45F7-8472-31FA715815F1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3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62EA-ABC7-4CAF-82B0-A78EE56C03AA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54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D9CA-83E8-47B1-BA9E-0041C89871A4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7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A67-25BC-484E-9A17-4AD21A594A41}" type="datetime1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2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E689-EE28-4860-A336-5FE2536A0DB9}" type="datetime1">
              <a:rPr lang="de-DE" smtClean="0"/>
              <a:t>24.05.2023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2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F381-B35E-4ABE-A0ED-D4B4E063ED56}" type="datetime1">
              <a:rPr lang="de-DE" smtClean="0"/>
              <a:t>24.05.2023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78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E6FB-8FA1-413D-B181-F8095EE52053}" type="datetime1">
              <a:rPr lang="de-DE" smtClean="0"/>
              <a:t>24.05.2023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23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0966-5F8F-45A5-AE0E-76844CC7C132}" type="datetime1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65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64DC-3844-43F9-94B7-2694D1F3EE6F}" type="datetime1">
              <a:rPr lang="de-DE" smtClean="0"/>
              <a:t>24.05.2023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4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4BF0-12C9-4C39-ACD2-1F4DDF2CC688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012A-1CAA-4EB6-B03F-0753132984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8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solidFill>
                <a:srgbClr val="00734C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79" y="-223158"/>
            <a:ext cx="11039396" cy="8279547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36171" y="29668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bg1"/>
                </a:solidFill>
                <a:latin typeface="+mn-lt"/>
              </a:rPr>
              <a:t>Streuobstprojekt Vogelsand</a:t>
            </a:r>
          </a:p>
          <a:p>
            <a:r>
              <a:rPr lang="de-DE" sz="3800" b="1" dirty="0" smtClean="0">
                <a:solidFill>
                  <a:schemeClr val="bg1"/>
                </a:solidFill>
                <a:latin typeface="+mn-lt"/>
              </a:rPr>
              <a:t>Gemeinschaftsprojekt </a:t>
            </a:r>
          </a:p>
          <a:p>
            <a:r>
              <a:rPr lang="de-DE" sz="3800" b="1" dirty="0" smtClean="0">
                <a:solidFill>
                  <a:schemeClr val="bg1"/>
                </a:solidFill>
                <a:latin typeface="+mn-lt"/>
              </a:rPr>
              <a:t>Gemeinde Schwanau und LEV Ortenaukreis</a:t>
            </a:r>
          </a:p>
          <a:p>
            <a:endParaRPr lang="de-DE" sz="38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de-DE" sz="2400" b="1" dirty="0" smtClean="0">
                <a:solidFill>
                  <a:schemeClr val="bg1"/>
                </a:solidFill>
                <a:latin typeface="+mn-lt"/>
              </a:rPr>
              <a:t>Info-Veranstaltung 24.05.2023 in </a:t>
            </a:r>
            <a:r>
              <a:rPr lang="de-DE" sz="2400" b="1" dirty="0" err="1" smtClean="0">
                <a:solidFill>
                  <a:schemeClr val="bg1"/>
                </a:solidFill>
                <a:latin typeface="+mn-lt"/>
              </a:rPr>
              <a:t>Ottenheim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71" y="239614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Gemeinschaftliche Obstbaumpflege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10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363771" y="1700371"/>
            <a:ext cx="74442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Sammelantrag möglich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Finanzielle Förderung nur, wenn Erhaltungsschnitt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Organisation Unternehmer</a:t>
            </a:r>
          </a:p>
          <a:p>
            <a:pPr lvl="2">
              <a:lnSpc>
                <a:spcPct val="150000"/>
              </a:lnSpc>
            </a:pPr>
            <a:r>
              <a:rPr lang="de-DE" sz="2400" dirty="0"/>
              <a:t>ohne </a:t>
            </a:r>
            <a:r>
              <a:rPr lang="de-DE" sz="2400" dirty="0" smtClean="0"/>
              <a:t>und mit finanzieller Förderung (70%)  möglich</a:t>
            </a:r>
            <a:endParaRPr lang="de-DE" sz="2400" dirty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327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71" y="239614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Gemeinschaftliche Obstverwertung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11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363770" y="1700371"/>
            <a:ext cx="869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Organisation von Schulprojekten oder Vereinsaktionen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 	(keine finanzielle Förderung möglich)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850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0720" y="244389"/>
            <a:ext cx="8508273" cy="760480"/>
          </a:xfrm>
        </p:spPr>
        <p:txBody>
          <a:bodyPr>
            <a:noAutofit/>
          </a:bodyPr>
          <a:lstStyle/>
          <a:p>
            <a:pPr marL="457200" lvl="1" algn="ctr" rtl="0">
              <a:lnSpc>
                <a:spcPct val="90000"/>
              </a:lnSpc>
              <a:spcBef>
                <a:spcPct val="0"/>
              </a:spcBef>
            </a:pPr>
            <a:r>
              <a:rPr lang="de-DE" sz="3600" b="1" kern="1200" dirty="0">
                <a:solidFill>
                  <a:srgbClr val="00734C"/>
                </a:solidFill>
                <a:latin typeface="+mn-lt"/>
                <a:ea typeface="+mj-ea"/>
                <a:cs typeface="+mj-cs"/>
              </a:rPr>
              <a:t>Obstbaumnachpflanzungen und finanzielle Förderung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www.lev-ortenaukreis.de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12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363771" y="1268337"/>
            <a:ext cx="86090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Förderung zugesichert (70% </a:t>
            </a:r>
            <a:r>
              <a:rPr lang="de-DE" sz="2400" dirty="0" err="1" smtClean="0"/>
              <a:t>Ba-Wü</a:t>
            </a:r>
            <a:r>
              <a:rPr lang="de-DE" sz="2400" dirty="0" smtClean="0"/>
              <a:t>; Beteiligung Gemeinde)</a:t>
            </a:r>
          </a:p>
          <a:p>
            <a:pPr lvl="1">
              <a:lnSpc>
                <a:spcPct val="150000"/>
              </a:lnSpc>
            </a:pPr>
            <a:r>
              <a:rPr lang="de-DE" sz="2400" dirty="0" smtClean="0"/>
              <a:t>gefördert wird: </a:t>
            </a:r>
          </a:p>
          <a:p>
            <a:pPr lvl="1"/>
            <a:r>
              <a:rPr lang="de-DE" sz="2400" dirty="0" smtClean="0"/>
              <a:t>Obstbaum (alte Sorten, Empfehlung Liste </a:t>
            </a:r>
            <a:r>
              <a:rPr lang="de-DE" sz="2400" dirty="0" err="1" smtClean="0"/>
              <a:t>AfL</a:t>
            </a:r>
            <a:r>
              <a:rPr lang="de-DE" sz="2400" dirty="0" smtClean="0"/>
              <a:t> für Ortenaukreis), </a:t>
            </a:r>
            <a:r>
              <a:rPr lang="de-DE" sz="2400" dirty="0" err="1" smtClean="0"/>
              <a:t>Verbissschutz</a:t>
            </a:r>
            <a:r>
              <a:rPr lang="de-DE" sz="2400" dirty="0" smtClean="0"/>
              <a:t>, Pfähle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de-DE" sz="2400" dirty="0"/>
              <a:t>G</a:t>
            </a:r>
            <a:r>
              <a:rPr lang="de-DE" sz="2400" dirty="0" smtClean="0"/>
              <a:t>emeinschaftliche Ausschreibung / Beschaffung</a:t>
            </a:r>
          </a:p>
          <a:p>
            <a:pPr marL="457200" indent="-457200">
              <a:buAutoNum type="arabicPeriod" startAt="3"/>
            </a:pPr>
            <a:r>
              <a:rPr lang="de-DE" sz="2400" dirty="0" smtClean="0"/>
              <a:t>Individuelle Meldung und Pflanzung (nur im Vogelsandgebiet!), Pflanzung kann am Tag X erfolgen als Gemeinschaftsaktion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de-DE" sz="2400" dirty="0" smtClean="0"/>
              <a:t>aktuell ca. 50 Bäume gemeldet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de-DE" sz="2400" dirty="0" smtClean="0"/>
              <a:t>Durchführung im Herbst 2023 möglich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de-DE" sz="2400" dirty="0" smtClean="0"/>
              <a:t>Pflegeverpflichtung </a:t>
            </a:r>
            <a:r>
              <a:rPr lang="de-DE" sz="2400" dirty="0"/>
              <a:t>in </a:t>
            </a:r>
            <a:r>
              <a:rPr lang="de-DE" sz="2400" dirty="0" smtClean="0"/>
              <a:t>den ersten fünf Jahren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455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71" y="239614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Zeitplan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13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352885" y="1393848"/>
            <a:ext cx="86921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Baumpflanzung Herbst 2023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Meldung Sortenwahl und Anzahl (Apfelsortenliste 	Landwirtschaftsamt, Steinobst freie Sortenwahl; aber 	Hochstämme) bis 01.10.2023 beim LEV</a:t>
            </a:r>
          </a:p>
          <a:p>
            <a:endParaRPr lang="de-DE" sz="2400" dirty="0"/>
          </a:p>
          <a:p>
            <a:r>
              <a:rPr lang="de-DE" sz="2400" dirty="0" smtClean="0"/>
              <a:t>	Pflanzung ab 01.11.2023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71" y="4057764"/>
            <a:ext cx="9340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/>
              <a:t>Wiesenpflege / Baumpflege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LEV kontaktiert Interessenten aus Fragebögen</a:t>
            </a:r>
          </a:p>
          <a:p>
            <a:r>
              <a:rPr lang="de-DE" sz="2400" dirty="0" smtClean="0"/>
              <a:t>	Details und Förderantrag Vorbereitung Herbst/Winter 2023/24</a:t>
            </a:r>
            <a:endParaRPr lang="de-DE" sz="2400" dirty="0"/>
          </a:p>
          <a:p>
            <a:r>
              <a:rPr lang="de-DE" sz="2400" dirty="0" smtClean="0"/>
              <a:t>	Maßnahmendurchführung Frühjahr 2024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372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8" y="2285999"/>
            <a:ext cx="9144000" cy="816639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00734C"/>
                </a:solidFill>
                <a:latin typeface="+mn-lt"/>
              </a:rPr>
              <a:t>Danke für ihre Aufmerksamkeit!</a:t>
            </a:r>
            <a:endParaRPr lang="de-DE" sz="4000" b="1" dirty="0">
              <a:solidFill>
                <a:srgbClr val="00734C"/>
              </a:solidFill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02" y="3682110"/>
            <a:ext cx="3116993" cy="18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71" y="239614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Tagesordnung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2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363771" y="1125605"/>
            <a:ext cx="780777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Begrüßung Bürgermeister Gutmann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Vorstellung des Streuobstprojekts Vogelsand 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Ergebnisse </a:t>
            </a:r>
            <a:r>
              <a:rPr lang="de-DE" sz="2400" dirty="0" smtClean="0"/>
              <a:t>aus der </a:t>
            </a:r>
            <a:r>
              <a:rPr lang="de-DE" sz="2400" dirty="0" smtClean="0"/>
              <a:t>Fragebogenaktion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/>
              <a:t>A</a:t>
            </a:r>
            <a:r>
              <a:rPr lang="de-DE" sz="2400" dirty="0" smtClean="0"/>
              <a:t>bgeleitete Schwerpunkte / Maßnahmen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Information zu Baumpflege &amp; Wiesenpflege</a:t>
            </a:r>
            <a:endParaRPr lang="de-DE" sz="2400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Gemeinschaftliche </a:t>
            </a:r>
            <a:r>
              <a:rPr lang="de-DE" sz="2400" dirty="0" smtClean="0"/>
              <a:t>Wiesenpflege &amp; Beweidung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Gemeinschaftliche Baumpflege</a:t>
            </a:r>
            <a:endParaRPr lang="de-DE" sz="2400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Gemeinschaftliche Obstverwertung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 smtClean="0"/>
              <a:t>Obstbaumnachpflanzungen und finanzielle Förderung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Zeitplan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>
              <a:lnSpc>
                <a:spcPct val="15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667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71" y="239614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Das Streuobstprojekt Vogelsand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3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958927" y="2387266"/>
            <a:ext cx="7202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Vorgehensweise</a:t>
            </a:r>
            <a:endParaRPr lang="de-DE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Auswahl </a:t>
            </a:r>
            <a:r>
              <a:rPr lang="de-DE" sz="2000" dirty="0"/>
              <a:t>eines </a:t>
            </a:r>
            <a:r>
              <a:rPr lang="de-DE" sz="2000" dirty="0" smtClean="0"/>
              <a:t>zusammenhängenden </a:t>
            </a:r>
            <a:r>
              <a:rPr lang="de-DE" sz="2000" dirty="0" smtClean="0"/>
              <a:t>Streuobstgebiets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Begehung und Kartierung </a:t>
            </a:r>
            <a:r>
              <a:rPr lang="de-DE" sz="2000" dirty="0"/>
              <a:t>von Zustand Grünland und </a:t>
            </a:r>
            <a:r>
              <a:rPr lang="de-DE" sz="2000" dirty="0" smtClean="0"/>
              <a:t>Streuobstbäumen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Ermittlung </a:t>
            </a:r>
            <a:r>
              <a:rPr lang="de-DE" sz="2000" dirty="0"/>
              <a:t>der Eigentümer durch die </a:t>
            </a:r>
            <a:r>
              <a:rPr lang="de-DE" sz="2000" dirty="0" smtClean="0"/>
              <a:t>Gemeinde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Anschreiben </a:t>
            </a:r>
            <a:r>
              <a:rPr lang="de-DE" sz="2000" dirty="0"/>
              <a:t>mit </a:t>
            </a:r>
            <a:r>
              <a:rPr lang="de-DE" sz="2000" dirty="0" smtClean="0"/>
              <a:t>Fragebogen </a:t>
            </a:r>
            <a:r>
              <a:rPr lang="de-DE" sz="2000" dirty="0" smtClean="0"/>
              <a:t>durch Gemeinde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Vorstellung </a:t>
            </a:r>
            <a:r>
              <a:rPr lang="de-DE" sz="2000" dirty="0"/>
              <a:t>der </a:t>
            </a:r>
            <a:r>
              <a:rPr lang="de-DE" sz="2000" dirty="0" smtClean="0"/>
              <a:t>Ergebnisse </a:t>
            </a:r>
            <a:r>
              <a:rPr lang="de-DE" sz="2000" dirty="0"/>
              <a:t>und </a:t>
            </a:r>
            <a:r>
              <a:rPr lang="de-DE" sz="2000" dirty="0" smtClean="0"/>
              <a:t>Abstimmung </a:t>
            </a:r>
            <a:r>
              <a:rPr lang="de-DE" sz="2000" dirty="0"/>
              <a:t>der weiteren </a:t>
            </a:r>
            <a:r>
              <a:rPr lang="de-DE" sz="2000" dirty="0" smtClean="0"/>
              <a:t>Vorgehensweise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Maßnahmenumsetzung </a:t>
            </a:r>
            <a:r>
              <a:rPr lang="de-DE" sz="2000" dirty="0"/>
              <a:t>und </a:t>
            </a:r>
            <a:r>
              <a:rPr lang="de-DE" sz="2000" dirty="0" smtClean="0"/>
              <a:t>Förderungsmöglichkeiten </a:t>
            </a:r>
            <a:endParaRPr lang="de-DE" sz="2000" dirty="0" smtClean="0"/>
          </a:p>
        </p:txBody>
      </p:sp>
      <p:sp>
        <p:nvSpPr>
          <p:cNvPr id="3" name="Rechteck 2"/>
          <p:cNvSpPr/>
          <p:nvPr/>
        </p:nvSpPr>
        <p:spPr>
          <a:xfrm>
            <a:off x="1593167" y="1439147"/>
            <a:ext cx="9760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Projekt </a:t>
            </a:r>
            <a:r>
              <a:rPr lang="de-DE" sz="2000" dirty="0"/>
              <a:t>reiht sich ein in die Biotopverbundplanung Schwanau</a:t>
            </a:r>
          </a:p>
          <a:p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Vom </a:t>
            </a:r>
            <a:r>
              <a:rPr lang="de-DE" sz="2000" dirty="0"/>
              <a:t>Gemeinderat so zustimmend zur Kenntnis genommen in der Sitzung am 27.02.2023. </a:t>
            </a:r>
          </a:p>
        </p:txBody>
      </p:sp>
    </p:spTree>
    <p:extLst>
      <p:ext uri="{BB962C8B-B14F-4D97-AF65-F5344CB8AC3E}">
        <p14:creationId xmlns:p14="http://schemas.microsoft.com/office/powerpoint/2010/main" val="2192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71" y="239614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Ergebnisse aus der Befragung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4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71" y="1268337"/>
            <a:ext cx="7718205" cy="555393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2771" y="2525054"/>
            <a:ext cx="388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Befragte: 67</a:t>
            </a:r>
          </a:p>
          <a:p>
            <a:endParaRPr lang="de-DE" b="1" dirty="0"/>
          </a:p>
          <a:p>
            <a:r>
              <a:rPr lang="de-DE" b="1" dirty="0" smtClean="0"/>
              <a:t>Rücklauf: 39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8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705" y="229166"/>
            <a:ext cx="3523223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Was ist das Ziel?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5</a:t>
            </a:fld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997820" y="1145381"/>
            <a:ext cx="3806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Streuobstwiesen:</a:t>
            </a:r>
          </a:p>
          <a:p>
            <a:pPr algn="ctr"/>
            <a:r>
              <a:rPr lang="de-DE" sz="2400" b="1" dirty="0" smtClean="0"/>
              <a:t>Bewirtschaftung oder Pflege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19744" y="2555341"/>
            <a:ext cx="4003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Gewinnerzielung</a:t>
            </a:r>
          </a:p>
          <a:p>
            <a:r>
              <a:rPr lang="de-DE" sz="2000" dirty="0" smtClean="0"/>
              <a:t> Obsterzeugung</a:t>
            </a:r>
            <a:r>
              <a:rPr lang="de-DE" sz="2000" dirty="0" smtClean="0"/>
              <a:t>, </a:t>
            </a:r>
            <a:endParaRPr lang="de-DE" sz="2000" dirty="0" smtClean="0"/>
          </a:p>
          <a:p>
            <a:r>
              <a:rPr lang="de-DE" sz="2000" dirty="0" smtClean="0"/>
              <a:t>Erzeugung </a:t>
            </a:r>
            <a:r>
              <a:rPr lang="de-DE" sz="2000" dirty="0" smtClean="0"/>
              <a:t>von </a:t>
            </a:r>
            <a:r>
              <a:rPr lang="de-DE" sz="2000" dirty="0" smtClean="0"/>
              <a:t>Heu 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8175172" y="2525054"/>
            <a:ext cx="317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Ö</a:t>
            </a:r>
            <a:r>
              <a:rPr lang="de-DE" sz="2000" b="1" dirty="0" smtClean="0"/>
              <a:t>kologische </a:t>
            </a:r>
            <a:r>
              <a:rPr lang="de-DE" sz="2000" b="1" dirty="0" smtClean="0"/>
              <a:t>Ausrichtung</a:t>
            </a:r>
          </a:p>
          <a:p>
            <a:r>
              <a:rPr lang="de-DE" sz="2000" dirty="0" smtClean="0"/>
              <a:t>Mehrwert für die Natur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961273" y="2525054"/>
            <a:ext cx="24671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„sowohl als auch</a:t>
            </a:r>
            <a:r>
              <a:rPr lang="de-DE" sz="2000" b="1" dirty="0" smtClean="0"/>
              <a:t>“</a:t>
            </a:r>
          </a:p>
          <a:p>
            <a:endParaRPr lang="de-DE" sz="2000" b="1" dirty="0" smtClean="0"/>
          </a:p>
          <a:p>
            <a:endParaRPr lang="de-DE" sz="2000" b="1" dirty="0" smtClean="0"/>
          </a:p>
          <a:p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Aber</a:t>
            </a:r>
            <a:r>
              <a:rPr lang="de-DE" sz="2000" dirty="0"/>
              <a:t>: Obstbäume </a:t>
            </a:r>
            <a:r>
              <a:rPr lang="de-DE" sz="2000" dirty="0" smtClean="0"/>
              <a:t>sind </a:t>
            </a:r>
            <a:r>
              <a:rPr lang="de-DE" sz="2000" dirty="0"/>
              <a:t>keine Wildgehölze mehr sondern</a:t>
            </a:r>
            <a:r>
              <a:rPr lang="de-DE" sz="2000" dirty="0">
                <a:sym typeface="Wingdings" panose="05000000000000000000" pitchFamily="2" charset="2"/>
              </a:rPr>
              <a:t> Kulturgehölze mit Ansprüchen!</a:t>
            </a:r>
            <a:endParaRPr lang="de-DE" sz="2000" dirty="0"/>
          </a:p>
          <a:p>
            <a:endParaRPr lang="de-DE" sz="2000" b="1" dirty="0"/>
          </a:p>
        </p:txBody>
      </p:sp>
      <p:cxnSp>
        <p:nvCxnSpPr>
          <p:cNvPr id="13" name="Gerade Verbindung mit Pfeil 12"/>
          <p:cNvCxnSpPr>
            <a:endCxn id="3" idx="0"/>
          </p:cNvCxnSpPr>
          <p:nvPr/>
        </p:nvCxnSpPr>
        <p:spPr>
          <a:xfrm flipH="1">
            <a:off x="3221627" y="1887696"/>
            <a:ext cx="1633946" cy="66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905317" y="2018272"/>
            <a:ext cx="0" cy="50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741159" y="1857409"/>
            <a:ext cx="1669869" cy="66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219744" y="3662796"/>
            <a:ext cx="3169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Wirtschaftsorientierter Anbau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eher Kultursorten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Düngung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ggf. Pflanzenschutz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Erziehungsschnitt</a:t>
            </a:r>
          </a:p>
          <a:p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8130649" y="3709472"/>
            <a:ext cx="4243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Naturschutz (Flora, Fauna)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„</a:t>
            </a:r>
            <a:r>
              <a:rPr lang="de-DE" sz="2000" dirty="0"/>
              <a:t>A</a:t>
            </a:r>
            <a:r>
              <a:rPr lang="de-DE" sz="2000" dirty="0" smtClean="0"/>
              <a:t>lte </a:t>
            </a:r>
            <a:r>
              <a:rPr lang="de-DE" sz="2000" dirty="0" smtClean="0"/>
              <a:t>Obstsorten</a:t>
            </a:r>
            <a:r>
              <a:rPr lang="de-DE" sz="2000" dirty="0" smtClean="0"/>
              <a:t>“ / </a:t>
            </a:r>
            <a:r>
              <a:rPr lang="de-DE" sz="2000" dirty="0"/>
              <a:t>E</a:t>
            </a:r>
            <a:r>
              <a:rPr lang="de-DE" sz="2000" dirty="0" smtClean="0"/>
              <a:t>rhaltung Genreservoir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keine </a:t>
            </a:r>
            <a:r>
              <a:rPr lang="de-DE" sz="2000" dirty="0"/>
              <a:t>Düngung, </a:t>
            </a:r>
            <a:r>
              <a:rPr lang="de-DE" sz="2000" dirty="0" err="1"/>
              <a:t>Ausmagerung</a:t>
            </a:r>
            <a:r>
              <a:rPr lang="de-DE" sz="2000" dirty="0"/>
              <a:t> für höhere Artenvielfalt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Produktivität nicht im Fokus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8185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2605" y="208049"/>
            <a:ext cx="3967361" cy="76048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Finanzielle Förderung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6</a:t>
            </a:fld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83748" y="1233625"/>
            <a:ext cx="3043141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Streuobstwiesenpflege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2525054"/>
            <a:ext cx="398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Gewinnerzielung</a:t>
            </a:r>
          </a:p>
          <a:p>
            <a:r>
              <a:rPr lang="de-DE" sz="2000" dirty="0" smtClean="0"/>
              <a:t>Obsterzeugung</a:t>
            </a:r>
            <a:r>
              <a:rPr lang="de-DE" sz="2000" dirty="0" smtClean="0"/>
              <a:t>, </a:t>
            </a:r>
            <a:endParaRPr lang="de-DE" sz="2000" dirty="0" smtClean="0"/>
          </a:p>
          <a:p>
            <a:r>
              <a:rPr lang="de-DE" sz="2000" dirty="0" smtClean="0"/>
              <a:t>Erzeugung </a:t>
            </a:r>
            <a:r>
              <a:rPr lang="de-DE" sz="2000" dirty="0" smtClean="0"/>
              <a:t>von </a:t>
            </a:r>
            <a:r>
              <a:rPr lang="de-DE" sz="2000" dirty="0" smtClean="0"/>
              <a:t>Heu 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8175172" y="2525054"/>
            <a:ext cx="317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Ö</a:t>
            </a:r>
            <a:r>
              <a:rPr lang="de-DE" sz="2000" b="1" dirty="0" smtClean="0"/>
              <a:t>kologische </a:t>
            </a:r>
            <a:r>
              <a:rPr lang="de-DE" sz="2000" b="1" dirty="0" smtClean="0"/>
              <a:t>Ausrichtung</a:t>
            </a:r>
          </a:p>
          <a:p>
            <a:r>
              <a:rPr lang="de-DE" sz="2000" dirty="0" smtClean="0"/>
              <a:t>Mehrwert für die Natur</a:t>
            </a:r>
            <a:endParaRPr lang="de-DE" sz="2000" dirty="0"/>
          </a:p>
        </p:txBody>
      </p:sp>
      <p:cxnSp>
        <p:nvCxnSpPr>
          <p:cNvPr id="13" name="Gerade Verbindung mit Pfeil 12"/>
          <p:cNvCxnSpPr>
            <a:endCxn id="3" idx="0"/>
          </p:cNvCxnSpPr>
          <p:nvPr/>
        </p:nvCxnSpPr>
        <p:spPr>
          <a:xfrm flipH="1">
            <a:off x="2828688" y="1857409"/>
            <a:ext cx="1645340" cy="66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741159" y="1857409"/>
            <a:ext cx="1669869" cy="66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838200" y="3676440"/>
            <a:ext cx="3635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L</a:t>
            </a:r>
            <a:r>
              <a:rPr lang="de-DE" sz="2000" dirty="0" smtClean="0"/>
              <a:t>andwirtschaftliche Förderung (FAKT II, ÖR)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Baumschnittförderung </a:t>
            </a:r>
            <a:endParaRPr lang="de-DE" sz="2000" dirty="0"/>
          </a:p>
          <a:p>
            <a:r>
              <a:rPr lang="de-DE" sz="2000" dirty="0" smtClean="0"/>
              <a:t>     (</a:t>
            </a:r>
            <a:r>
              <a:rPr lang="de-DE" sz="2000" dirty="0" smtClean="0"/>
              <a:t>erneut in 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Ansprechpartner:                       </a:t>
            </a:r>
            <a:r>
              <a:rPr lang="de-DE" sz="2000" dirty="0" smtClean="0"/>
              <a:t>Landwirtschaftsbehörden</a:t>
            </a:r>
            <a:endParaRPr lang="de-DE" sz="2000" dirty="0" smtClean="0"/>
          </a:p>
          <a:p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8035847" y="3471206"/>
            <a:ext cx="4193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Naturschutzförderung via Landschaftspflegerichtlinie</a:t>
            </a:r>
          </a:p>
          <a:p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     naturschutzfachliches Ziel </a:t>
            </a:r>
            <a:r>
              <a:rPr lang="de-DE" sz="2000" dirty="0" smtClean="0">
                <a:sym typeface="Wingdings" panose="05000000000000000000" pitchFamily="2" charset="2"/>
              </a:rPr>
              <a:t>   	definieren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ym typeface="Wingdings" panose="05000000000000000000" pitchFamily="2" charset="2"/>
              </a:rPr>
              <a:t>Keine Förderung von Einzelflächen, nur im Verbund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ym typeface="Wingdings" panose="05000000000000000000" pitchFamily="2" charset="2"/>
              </a:rPr>
              <a:t>Ansprechpartner:</a:t>
            </a:r>
          </a:p>
          <a:p>
            <a:r>
              <a:rPr lang="de-DE" sz="2000" dirty="0" smtClean="0">
                <a:sym typeface="Wingdings" panose="05000000000000000000" pitchFamily="2" charset="2"/>
              </a:rPr>
              <a:t>     </a:t>
            </a:r>
            <a:r>
              <a:rPr lang="de-DE" sz="2000" dirty="0" smtClean="0">
                <a:sym typeface="Wingdings" panose="05000000000000000000" pitchFamily="2" charset="2"/>
              </a:rPr>
              <a:t>Naturschutzbehörden</a:t>
            </a:r>
            <a:endParaRPr lang="de-DE" sz="2000" dirty="0"/>
          </a:p>
        </p:txBody>
      </p:sp>
      <p:sp>
        <p:nvSpPr>
          <p:cNvPr id="12" name="Ellipse 11"/>
          <p:cNvSpPr/>
          <p:nvPr/>
        </p:nvSpPr>
        <p:spPr>
          <a:xfrm>
            <a:off x="7439301" y="1857408"/>
            <a:ext cx="4789713" cy="47088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1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1674" y="229166"/>
            <a:ext cx="8793479" cy="76048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Gewünschte Projektschwerpunkte / Maßnahmen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7</a:t>
            </a:fld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4383748" y="1233625"/>
            <a:ext cx="3105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Streuobstwiesenpflege naturschutzfachlich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68830" y="2783441"/>
            <a:ext cx="3962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Baumpflege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Angebot: Beratung und Kurse durch Amt für Landwirtschaft, Beratungsstelle Obstbau 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Förderfähig </a:t>
            </a:r>
            <a:r>
              <a:rPr lang="de-DE" sz="2000" dirty="0" smtClean="0"/>
              <a:t>ist nur Erhaltungsschnitt für ökologisch wertvolle </a:t>
            </a:r>
            <a:r>
              <a:rPr lang="de-DE" sz="2000" dirty="0" err="1" smtClean="0"/>
              <a:t>Altbäume</a:t>
            </a:r>
            <a:r>
              <a:rPr lang="de-DE" sz="2000" dirty="0" smtClean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821713" y="2783441"/>
            <a:ext cx="3647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Wiesenpflege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LEV-Broschüre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Angebot: erneuter </a:t>
            </a:r>
            <a:r>
              <a:rPr lang="de-DE" sz="2000" dirty="0" smtClean="0"/>
              <a:t>Kurs zur </a:t>
            </a:r>
            <a:r>
              <a:rPr lang="de-DE" sz="2000" dirty="0" smtClean="0"/>
              <a:t>I</a:t>
            </a:r>
            <a:r>
              <a:rPr lang="de-DE" sz="2000" dirty="0" smtClean="0"/>
              <a:t>nsekten schonenden Wiesenpflege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477148" y="1937840"/>
            <a:ext cx="1654812" cy="66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7318465" y="1937839"/>
            <a:ext cx="1669869" cy="66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318465" y="2194842"/>
            <a:ext cx="3812173" cy="34239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2811" y="105223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Finanzielle Förderung Wiesenpflege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8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019988" y="1401928"/>
            <a:ext cx="7177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Förderkulisse Biotopverbund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N</a:t>
            </a:r>
            <a:r>
              <a:rPr lang="de-DE" sz="2200" dirty="0" smtClean="0"/>
              <a:t>aturschutzfachliches Ziel: </a:t>
            </a:r>
          </a:p>
          <a:p>
            <a:pPr lvl="1"/>
            <a:r>
              <a:rPr lang="de-DE" sz="2200" dirty="0" smtClean="0"/>
              <a:t>Erhaltung und Entwicklung Streuobstgebiet Vogelsand</a:t>
            </a:r>
            <a:endParaRPr lang="de-D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Antragsteller: Gemeinde, </a:t>
            </a:r>
            <a:r>
              <a:rPr lang="de-DE" sz="2200" b="1" dirty="0" smtClean="0"/>
              <a:t>Fördersatz 70% </a:t>
            </a:r>
            <a:r>
              <a:rPr lang="de-DE" sz="2200" dirty="0" err="1" smtClean="0"/>
              <a:t>Ba-Wü</a:t>
            </a:r>
            <a:r>
              <a:rPr lang="de-DE" sz="2200" dirty="0" smtClean="0"/>
              <a:t>; </a:t>
            </a:r>
            <a:endParaRPr lang="de-DE" sz="2200" dirty="0" smtClean="0"/>
          </a:p>
          <a:p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46440" y="1425017"/>
            <a:ext cx="1192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200" b="1" dirty="0" smtClean="0"/>
              <a:t>Rahmen</a:t>
            </a:r>
            <a:endParaRPr lang="de-DE" sz="2200" b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87362" y="3259751"/>
            <a:ext cx="11784735" cy="2462213"/>
            <a:chOff x="587362" y="3259751"/>
            <a:chExt cx="11784735" cy="2462213"/>
          </a:xfrm>
        </p:grpSpPr>
        <p:sp>
          <p:nvSpPr>
            <p:cNvPr id="8" name="Textfeld 7"/>
            <p:cNvSpPr txBox="1"/>
            <p:nvPr/>
          </p:nvSpPr>
          <p:spPr>
            <a:xfrm>
              <a:off x="2521912" y="3259751"/>
              <a:ext cx="9850185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200" dirty="0" smtClean="0"/>
                <a:t>Durchführung individuell</a:t>
              </a:r>
            </a:p>
            <a:p>
              <a:pPr marL="800100" lvl="1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200" dirty="0" smtClean="0"/>
                <a:t>Maßnahme: </a:t>
              </a:r>
            </a:p>
            <a:p>
              <a:pPr lvl="1"/>
              <a:r>
                <a:rPr lang="de-DE" sz="2200" dirty="0"/>
                <a:t>Z</a:t>
              </a:r>
              <a:r>
                <a:rPr lang="de-DE" sz="2200" dirty="0" smtClean="0"/>
                <a:t>weimalige Mahd mit Abräumen ohne N-Düngung und 	100 %	</a:t>
              </a:r>
              <a:r>
                <a:rPr lang="de-DE" sz="2200" b="1" dirty="0" smtClean="0"/>
                <a:t>       70%</a:t>
              </a:r>
            </a:p>
            <a:p>
              <a:pPr lvl="1"/>
              <a:r>
                <a:rPr lang="de-DE" sz="2200" dirty="0" smtClean="0"/>
                <a:t>Verwertung des Aufwuchses oder Entsorgung		470 €/ha   329€/ha</a:t>
              </a:r>
            </a:p>
            <a:p>
              <a:pPr lvl="1"/>
              <a:r>
                <a:rPr lang="de-DE" sz="2200" dirty="0" smtClean="0"/>
                <a:t>Zuschlag bei Mahd mit Messerbalken                      	  	  50 €/ha      35€/ha</a:t>
              </a:r>
            </a:p>
            <a:p>
              <a:pPr lvl="1"/>
              <a:r>
                <a:rPr lang="de-DE" sz="2200" dirty="0" smtClean="0"/>
                <a:t>Altgrasstreifen stehen lassen (5-20%)			  70 € /ha     49 €/ha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87362" y="3382862"/>
              <a:ext cx="21779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200" b="1" dirty="0" smtClean="0"/>
                <a:t>Variante 1:</a:t>
              </a:r>
            </a:p>
            <a:p>
              <a:pPr algn="r"/>
              <a:r>
                <a:rPr lang="de-DE" sz="2200" b="1" dirty="0" smtClean="0"/>
                <a:t>Selber Mähen  (Sammelantrag)</a:t>
              </a:r>
              <a:endParaRPr lang="de-DE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6" y="200736"/>
            <a:ext cx="924869" cy="924869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A36E-022C-4DED-AD02-9F9AFA806C7B}" type="datetime1">
              <a:rPr lang="de-DE" smtClean="0"/>
              <a:t>24.05.2023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www.lev-ortenaukreis.de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012A-1CAA-4EB6-B03F-0753132984EE}" type="slidenum">
              <a:rPr lang="de-DE" smtClean="0"/>
              <a:t>9</a:t>
            </a:fld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 flipV="1">
            <a:off x="0" y="1195028"/>
            <a:ext cx="12192000" cy="3886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/>
        </p:nvGrpSpPr>
        <p:grpSpPr>
          <a:xfrm>
            <a:off x="524174" y="1502149"/>
            <a:ext cx="11188856" cy="1938992"/>
            <a:chOff x="524174" y="1502149"/>
            <a:chExt cx="11188856" cy="1938992"/>
          </a:xfrm>
        </p:grpSpPr>
        <p:sp>
          <p:nvSpPr>
            <p:cNvPr id="8" name="Textfeld 7"/>
            <p:cNvSpPr txBox="1"/>
            <p:nvPr/>
          </p:nvSpPr>
          <p:spPr>
            <a:xfrm>
              <a:off x="2881504" y="1502149"/>
              <a:ext cx="88315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/>
                <a:t>Wer sich dazu gemeldet hat, wird kontaktiert 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Angebote </a:t>
              </a:r>
              <a:r>
                <a:rPr lang="de-DE" sz="2400" dirty="0" smtClean="0"/>
                <a:t>Unternehmer einholen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400" dirty="0" smtClean="0"/>
                <a:t>Maßnahme: 2x Mahd mit Abräumen und Verwertung oder Entsorgung</a:t>
              </a:r>
              <a:endParaRPr lang="de-DE" sz="2400" dirty="0" smtClean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4174" y="1640736"/>
              <a:ext cx="20669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200" b="1" dirty="0" smtClean="0"/>
                <a:t>Variante 2:</a:t>
              </a:r>
            </a:p>
            <a:p>
              <a:pPr algn="r"/>
              <a:r>
                <a:rPr lang="de-DE" sz="2200" b="1" dirty="0" smtClean="0"/>
                <a:t>Unternehmer mäht (Sammelantrag)</a:t>
              </a:r>
              <a:endParaRPr lang="de-DE" sz="2200" b="1" dirty="0"/>
            </a:p>
          </p:txBody>
        </p:sp>
      </p:grp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55063" y="131313"/>
            <a:ext cx="10069286" cy="76048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34C"/>
                </a:solidFill>
                <a:latin typeface="+mn-lt"/>
              </a:rPr>
              <a:t>Finanzielle Förderung Wiesenpflege</a:t>
            </a:r>
            <a:endParaRPr lang="de-DE" sz="3600" b="1" dirty="0">
              <a:solidFill>
                <a:srgbClr val="00734C"/>
              </a:solidFill>
              <a:latin typeface="+mn-lt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24174" y="4090368"/>
            <a:ext cx="9524994" cy="2492990"/>
            <a:chOff x="524174" y="4090368"/>
            <a:chExt cx="9524994" cy="2492990"/>
          </a:xfrm>
        </p:grpSpPr>
        <p:sp>
          <p:nvSpPr>
            <p:cNvPr id="13" name="Textfeld 12"/>
            <p:cNvSpPr txBox="1"/>
            <p:nvPr/>
          </p:nvSpPr>
          <p:spPr>
            <a:xfrm>
              <a:off x="524174" y="4313970"/>
              <a:ext cx="19366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200" b="1" dirty="0" smtClean="0"/>
                <a:t>Variante 3: Beweidung</a:t>
              </a:r>
              <a:endParaRPr lang="de-DE" sz="2200" b="1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917991" y="4090368"/>
              <a:ext cx="7131177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ym typeface="Wingdings" panose="05000000000000000000" pitchFamily="2" charset="2"/>
                </a:rPr>
                <a:t>Beste </a:t>
              </a:r>
              <a:r>
                <a:rPr lang="de-DE" sz="2400" dirty="0" smtClean="0">
                  <a:sym typeface="Wingdings" panose="05000000000000000000" pitchFamily="2" charset="2"/>
                </a:rPr>
                <a:t>aller </a:t>
              </a:r>
              <a:r>
                <a:rPr lang="de-DE" sz="2400" dirty="0">
                  <a:sym typeface="Wingdings" panose="05000000000000000000" pitchFamily="2" charset="2"/>
                </a:rPr>
                <a:t>Pflegevarianten für den Naturschutz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400" dirty="0" err="1">
                  <a:sym typeface="Wingdings" panose="05000000000000000000" pitchFamily="2" charset="2"/>
                </a:rPr>
                <a:t>Beweider</a:t>
              </a:r>
              <a:r>
                <a:rPr lang="de-DE" sz="2400" dirty="0">
                  <a:sym typeface="Wingdings" panose="05000000000000000000" pitchFamily="2" charset="2"/>
                </a:rPr>
                <a:t> finden </a:t>
              </a:r>
              <a:r>
                <a:rPr lang="de-DE" sz="2400" dirty="0" smtClean="0">
                  <a:sym typeface="Wingdings" panose="05000000000000000000" pitchFamily="2" charset="2"/>
                </a:rPr>
                <a:t>(Beachtung Tierwohl, z.B. Wasserversorgung sicher stellen)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 smtClean="0">
                  <a:sym typeface="Wingdings" panose="05000000000000000000" pitchFamily="2" charset="2"/>
                </a:rPr>
                <a:t>Fördersatz Beweidung: 370 €/ha</a:t>
              </a:r>
              <a:endParaRPr lang="de-DE" sz="2400" dirty="0">
                <a:sym typeface="Wingdings" panose="05000000000000000000" pitchFamily="2" charset="2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400" dirty="0">
                  <a:sym typeface="Wingdings" panose="05000000000000000000" pitchFamily="2" charset="2"/>
                </a:rPr>
                <a:t>Förderung Weidezaun noch zu klären</a:t>
              </a:r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65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Breitbild</PresentationFormat>
  <Paragraphs>166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</vt:lpstr>
      <vt:lpstr>PowerPoint-Präsentation</vt:lpstr>
      <vt:lpstr>Tagesordnung</vt:lpstr>
      <vt:lpstr>Das Streuobstprojekt Vogelsand</vt:lpstr>
      <vt:lpstr>Ergebnisse aus der Befragung</vt:lpstr>
      <vt:lpstr>Was ist das Ziel?</vt:lpstr>
      <vt:lpstr>Finanzielle Förderung</vt:lpstr>
      <vt:lpstr>Gewünschte Projektschwerpunkte / Maßnahmen</vt:lpstr>
      <vt:lpstr>Finanzielle Förderung Wiesenpflege</vt:lpstr>
      <vt:lpstr>Finanzielle Förderung Wiesenpflege</vt:lpstr>
      <vt:lpstr>Gemeinschaftliche Obstbaumpflege</vt:lpstr>
      <vt:lpstr>Gemeinschaftliche Obstverwertung</vt:lpstr>
      <vt:lpstr>Obstbaumnachpflanzungen und finanzielle Förderung</vt:lpstr>
      <vt:lpstr>Zeitplan</vt:lpstr>
      <vt:lpstr>Danke für ihre Aufmerksamkeit!</vt:lpstr>
    </vt:vector>
  </TitlesOfParts>
  <Company>Landratsamt Ortenaukreis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Böhm, Jan Philipp</dc:creator>
  <cp:lastModifiedBy>Ostermann, Regina</cp:lastModifiedBy>
  <cp:revision>41</cp:revision>
  <cp:lastPrinted>2023-05-24T12:30:09Z</cp:lastPrinted>
  <dcterms:created xsi:type="dcterms:W3CDTF">2020-10-20T06:11:45Z</dcterms:created>
  <dcterms:modified xsi:type="dcterms:W3CDTF">2023-05-24T13:27:51Z</dcterms:modified>
</cp:coreProperties>
</file>